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12801600" cy="9601200" type="A3"/>
  <p:notesSz cx="9926638" cy="14355763"/>
  <p:defaultTextStyle>
    <a:defPPr>
      <a:defRPr lang="zh-TW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39966"/>
    <a:srgbClr val="0066CC"/>
    <a:srgbClr val="CC3300"/>
    <a:srgbClr val="FF6699"/>
    <a:srgbClr val="EC86E7"/>
    <a:srgbClr val="CC66FF"/>
    <a:srgbClr val="CCFF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9101" autoAdjust="0"/>
  </p:normalViewPr>
  <p:slideViewPr>
    <p:cSldViewPr showGuides="1">
      <p:cViewPr varScale="1">
        <p:scale>
          <a:sx n="49" d="100"/>
          <a:sy n="49" d="100"/>
        </p:scale>
        <p:origin x="734" y="67"/>
      </p:cViewPr>
      <p:guideLst>
        <p:guide orient="horz" pos="3024"/>
        <p:guide pos="4095"/>
      </p:guideLst>
    </p:cSldViewPr>
  </p:slideViewPr>
  <p:outlineViewPr>
    <p:cViewPr>
      <p:scale>
        <a:sx n="33" d="100"/>
        <a:sy n="33" d="100"/>
      </p:scale>
      <p:origin x="0" y="31206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-1932" y="-96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/>
          <a:lstStyle>
            <a:lvl1pPr algn="r">
              <a:defRPr sz="1800"/>
            </a:lvl1pPr>
          </a:lstStyle>
          <a:p>
            <a:fld id="{52500690-776C-4828-B004-F6B73C51B3B9}" type="datetimeFigureOut">
              <a:rPr lang="zh-TW" altLang="en-US" smtClean="0"/>
              <a:pPr/>
              <a:t>2021/12/23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13635484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 anchor="b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9" y="13635484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 anchor="b"/>
          <a:lstStyle>
            <a:lvl1pPr algn="r">
              <a:defRPr sz="1800"/>
            </a:lvl1pPr>
          </a:lstStyle>
          <a:p>
            <a:fld id="{E0468773-7224-4A97-A8F6-ADF1568830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4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/>
          <a:lstStyle>
            <a:lvl1pPr algn="r">
              <a:defRPr sz="1800"/>
            </a:lvl1pPr>
          </a:lstStyle>
          <a:p>
            <a:fld id="{906F036E-AE74-45AA-927F-13802B8C0711}" type="datetimeFigureOut">
              <a:rPr lang="zh-TW" altLang="en-US" smtClean="0"/>
              <a:pPr/>
              <a:t>2021/12/23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6363" y="1077913"/>
            <a:ext cx="7173912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6" tIns="69373" rIns="138746" bIns="6937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6818987"/>
            <a:ext cx="7941310" cy="6460094"/>
          </a:xfrm>
          <a:prstGeom prst="rect">
            <a:avLst/>
          </a:prstGeom>
        </p:spPr>
        <p:txBody>
          <a:bodyPr vert="horz" lIns="138746" tIns="69373" rIns="138746" bIns="69373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13635484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 anchor="b"/>
          <a:lstStyle>
            <a:lvl1pPr algn="l">
              <a:defRPr sz="1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13635484"/>
            <a:ext cx="4301543" cy="717789"/>
          </a:xfrm>
          <a:prstGeom prst="rect">
            <a:avLst/>
          </a:prstGeom>
        </p:spPr>
        <p:txBody>
          <a:bodyPr vert="horz" lIns="138746" tIns="69373" rIns="138746" bIns="69373" rtlCol="0" anchor="b"/>
          <a:lstStyle>
            <a:lvl1pPr algn="r">
              <a:defRPr sz="1800"/>
            </a:lvl1pPr>
          </a:lstStyle>
          <a:p>
            <a:fld id="{18B30A54-02C3-4A7E-850F-4E08BB571D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5082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75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6B89-2CB2-484C-88CC-60D81A0862A0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413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506" y="868963"/>
            <a:ext cx="12651094" cy="110892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AF34-6903-41C8-BA77-E9F06653B7B4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31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1E2D-B6F5-472B-8A8C-3E1CD3DDF1A7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11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317" y="868963"/>
            <a:ext cx="12298966" cy="1108923"/>
          </a:xfrm>
        </p:spPr>
        <p:txBody>
          <a:bodyPr/>
          <a:lstStyle>
            <a:lvl1pPr>
              <a:defRPr baseline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317" y="2078698"/>
            <a:ext cx="12298966" cy="69559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1CAB-DF78-4330-8E71-C465A8A742DD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24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03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5791939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3691677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E5A8C-F88D-4C75-9498-3495852244E9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12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506" y="969775"/>
            <a:ext cx="12651094" cy="110892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7FCDE-48F9-416F-90F6-542B56C872A8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92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506" y="868963"/>
            <a:ext cx="12651094" cy="110892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5018-3A94-4240-84CF-2880699A4273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94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506" y="868963"/>
            <a:ext cx="12651094" cy="110892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6423-E691-47C1-95AA-C91DCD9EF35F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4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81A9-549D-4FB1-B084-2F7A44E0517C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26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0" y="2078698"/>
            <a:ext cx="7156450" cy="649793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B74-856C-4417-B58C-8D25D426F929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99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0F430-2B71-4C96-B0E4-11015422C92E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15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0506" y="868963"/>
            <a:ext cx="12651094" cy="1108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1317" y="2078698"/>
            <a:ext cx="12298966" cy="6754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fld id="{F11D865F-CBAE-4C45-8932-A1BD5EF5F7D7}" type="datetime1">
              <a:rPr lang="zh-TW" altLang="en-US" smtClean="0"/>
              <a:t>2021/12/23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 b="1"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標楷體" pitchFamily="65" charset="-120"/>
              </a:defRPr>
            </a:lvl1pPr>
          </a:lstStyle>
          <a:p>
            <a:fld id="{1649FCD3-FADD-439B-B3A7-7AD8FD3AE911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238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80160" rtl="0" eaLnBrk="1" latinLnBrk="0" hangingPunct="1">
        <a:spcBef>
          <a:spcPct val="0"/>
        </a:spcBef>
        <a:buNone/>
        <a:defRPr sz="6160" kern="1200" baseline="0">
          <a:solidFill>
            <a:srgbClr val="A5002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標楷體" pitchFamily="65" charset="-120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48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2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36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tx1"/>
          </a:solidFill>
          <a:latin typeface="Times New Roman" pitchFamily="18" charset="0"/>
          <a:ea typeface="標楷體" pitchFamily="65" charset="-120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8000"/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雲朵形圖說文字 6"/>
          <p:cNvSpPr/>
          <p:nvPr/>
        </p:nvSpPr>
        <p:spPr>
          <a:xfrm>
            <a:off x="228986" y="1846667"/>
            <a:ext cx="9171794" cy="2360787"/>
          </a:xfrm>
          <a:prstGeom prst="cloudCallout">
            <a:avLst>
              <a:gd name="adj1" fmla="val 54843"/>
              <a:gd name="adj2" fmla="val 23358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373199" y="2135025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期中考</a:t>
            </a:r>
            <a:r>
              <a:rPr lang="en-US" altLang="zh-TW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(111/1/10~1/14)</a:t>
            </a:r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即將到來，</a:t>
            </a:r>
            <a:endParaRPr lang="en-US" altLang="zh-TW" sz="2800" b="1" dirty="0"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開放</a:t>
            </a:r>
            <a:r>
              <a:rPr lang="en-US" altLang="zh-TW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BT118</a:t>
            </a:r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教室讓同學溫書並與學長姐討論功課。</a:t>
            </a:r>
            <a:endParaRPr lang="en-US" altLang="zh-TW" sz="2800" b="1" dirty="0"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另安排老師考前重點複習與問問題，</a:t>
            </a:r>
            <a:endParaRPr lang="en-US" altLang="zh-TW" sz="2800" b="1" dirty="0"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800" b="1" dirty="0"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請同學把握機會精進所學。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508150" y="4175566"/>
            <a:ext cx="105812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日期：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110/12/27(</a:t>
            </a: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)~111/1/7(</a:t>
            </a: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五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en-US" altLang="zh-TW" sz="2800" b="1" dirty="0">
              <a:ln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時間：週一至週五 晚上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00~20</a:t>
            </a: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00</a:t>
            </a:r>
          </a:p>
          <a:p>
            <a:pPr marL="571500" indent="-571500">
              <a:buFont typeface="Wingdings" panose="05000000000000000000" pitchFamily="2" charset="2"/>
              <a:buChar char="u"/>
            </a:pP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地點：</a:t>
            </a:r>
            <a:r>
              <a:rPr lang="en-US" altLang="zh-TW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BT118</a:t>
            </a:r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教室</a:t>
            </a:r>
            <a:endParaRPr lang="en-US" altLang="zh-TW" sz="3600" b="1" dirty="0">
              <a:ln/>
              <a:gradFill flip="none" rotWithShape="1">
                <a:gsLst>
                  <a:gs pos="0">
                    <a:srgbClr val="009900">
                      <a:shade val="30000"/>
                      <a:satMod val="115000"/>
                    </a:srgbClr>
                  </a:gs>
                  <a:gs pos="50000">
                    <a:srgbClr val="009900">
                      <a:shade val="67500"/>
                      <a:satMod val="115000"/>
                    </a:srgbClr>
                  </a:gs>
                  <a:gs pos="100000">
                    <a:srgbClr val="0099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3600" b="1" dirty="0">
                <a:ln/>
                <a:gradFill flip="none" rotWithShape="1">
                  <a:gsLst>
                    <a:gs pos="0">
                      <a:srgbClr val="009900">
                        <a:shade val="30000"/>
                        <a:satMod val="115000"/>
                      </a:srgbClr>
                    </a:gs>
                    <a:gs pos="50000">
                      <a:srgbClr val="009900">
                        <a:shade val="67500"/>
                        <a:satMod val="115000"/>
                      </a:srgbClr>
                    </a:gs>
                    <a:gs pos="100000">
                      <a:srgbClr val="0099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3400" b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400" b="1" u="sng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採登記預約制，欲借用教室者請提前至系辦借鑰匙</a:t>
            </a:r>
            <a:r>
              <a:rPr lang="en-US" altLang="zh-TW" sz="3400" b="1" dirty="0">
                <a:ln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272" y="1600857"/>
            <a:ext cx="3240360" cy="323776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107496" y="124152"/>
            <a:ext cx="87129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zh-TW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生物科技系</a:t>
            </a:r>
            <a:endParaRPr lang="en-US" altLang="zh-TW" sz="5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/>
            <a:r>
              <a:rPr lang="en-US" altLang="zh-TW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110-1</a:t>
            </a:r>
            <a:r>
              <a:rPr lang="zh-TW" alt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期末考前讀書會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18" y="7607606"/>
            <a:ext cx="1869442" cy="1869442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89319"/>
              </p:ext>
            </p:extLst>
          </p:nvPr>
        </p:nvGraphicFramePr>
        <p:xfrm>
          <a:off x="1508150" y="7027535"/>
          <a:ext cx="11115972" cy="244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818">
                  <a:extLst>
                    <a:ext uri="{9D8B030D-6E8A-4147-A177-3AD203B41FA5}">
                      <a16:colId xmlns:a16="http://schemas.microsoft.com/office/drawing/2014/main" val="2536621185"/>
                    </a:ext>
                  </a:extLst>
                </a:gridCol>
                <a:gridCol w="2309078">
                  <a:extLst>
                    <a:ext uri="{9D8B030D-6E8A-4147-A177-3AD203B41FA5}">
                      <a16:colId xmlns:a16="http://schemas.microsoft.com/office/drawing/2014/main" val="2679449259"/>
                    </a:ext>
                  </a:extLst>
                </a:gridCol>
                <a:gridCol w="2413692">
                  <a:extLst>
                    <a:ext uri="{9D8B030D-6E8A-4147-A177-3AD203B41FA5}">
                      <a16:colId xmlns:a16="http://schemas.microsoft.com/office/drawing/2014/main" val="1236792861"/>
                    </a:ext>
                  </a:extLst>
                </a:gridCol>
                <a:gridCol w="2243976">
                  <a:extLst>
                    <a:ext uri="{9D8B030D-6E8A-4147-A177-3AD203B41FA5}">
                      <a16:colId xmlns:a16="http://schemas.microsoft.com/office/drawing/2014/main" val="736005886"/>
                    </a:ext>
                  </a:extLst>
                </a:gridCol>
                <a:gridCol w="2583408">
                  <a:extLst>
                    <a:ext uri="{9D8B030D-6E8A-4147-A177-3AD203B41FA5}">
                      <a16:colId xmlns:a16="http://schemas.microsoft.com/office/drawing/2014/main" val="165230976"/>
                    </a:ext>
                  </a:extLst>
                </a:gridCol>
              </a:tblGrid>
              <a:tr h="861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輔導日期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1/3(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18:00~19:00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1/4(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18:00~19:00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1/5(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18:00~19:00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1/6(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18:00~19:00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8207825"/>
                  </a:ext>
                </a:extLst>
              </a:tr>
              <a:tr h="727443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輔導科目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動物生物學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細胞生理學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生物學</a:t>
                      </a:r>
                      <a:r>
                        <a:rPr lang="en-US" altLang="zh-TW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endParaRPr lang="zh-TW" altLang="en-US" sz="2800" b="1" kern="1200" dirty="0">
                        <a:ln/>
                        <a:gradFill flip="none" rotWithShape="1">
                          <a:gsLst>
                            <a:gs pos="0">
                              <a:schemeClr val="accent6">
                                <a:lumMod val="75000"/>
                                <a:shade val="30000"/>
                                <a:satMod val="115000"/>
                              </a:schemeClr>
                            </a:gs>
                            <a:gs pos="50000">
                              <a:schemeClr val="accent6">
                                <a:lumMod val="75000"/>
                                <a:shade val="67500"/>
                                <a:satMod val="115000"/>
                              </a:schemeClr>
                            </a:gs>
                            <a:gs pos="100000">
                              <a:schemeClr val="accent6">
                                <a:lumMod val="75000"/>
                                <a:shade val="100000"/>
                                <a:satMod val="115000"/>
                              </a:schemeClr>
                            </a:gs>
                          </a:gsLst>
                          <a:lin ang="16200000" scaled="1"/>
                          <a:tileRect/>
                        </a:gradFill>
                        <a:effectLst>
                          <a:outerShdw blurRad="38100" dist="19050" dir="2700000" algn="tl" rotWithShape="0">
                            <a:schemeClr val="dk1">
                              <a:lumMod val="50000"/>
                              <a:alpha val="40000"/>
                            </a:scheme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生物統計</a:t>
                      </a:r>
                      <a:r>
                        <a:rPr lang="en-US" altLang="zh-TW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實習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466940"/>
                  </a:ext>
                </a:extLst>
              </a:tr>
              <a:tr h="861035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輔導教師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顏嘉宏老師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顏嘉宏老師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胡紹揚老師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200" dirty="0">
                          <a:ln/>
                          <a:gradFill flip="none" rotWithShape="1">
                            <a:gsLst>
                              <a:gs pos="0">
                                <a:schemeClr val="accent6">
                                  <a:lumMod val="75000"/>
                                  <a:shade val="30000"/>
                                  <a:satMod val="115000"/>
                                </a:schemeClr>
                              </a:gs>
                              <a:gs pos="50000">
                                <a:schemeClr val="accent6">
                                  <a:lumMod val="75000"/>
                                  <a:shade val="67500"/>
                                  <a:satMod val="115000"/>
                                </a:schemeClr>
                              </a:gs>
                              <a:gs pos="100000">
                                <a:schemeClr val="accent6">
                                  <a:lumMod val="75000"/>
                                  <a:shade val="100000"/>
                                  <a:satMod val="115000"/>
                                </a:schemeClr>
                              </a:gs>
                            </a:gsLst>
                            <a:lin ang="16200000" scaled="1"/>
                            <a:tileRect/>
                          </a:gradFill>
                          <a:effectLst>
                            <a:outerShdw blurRad="38100" dist="19050" dir="2700000" algn="tl" rotWithShape="0">
                              <a:schemeClr val="dk1">
                                <a:lumMod val="50000"/>
                                <a:alpha val="40000"/>
                              </a:scheme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蔡添順老師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61345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513747" y="6515779"/>
            <a:ext cx="3891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zh-TW" altLang="en-US" sz="3200" b="1" dirty="0">
                <a:ln/>
                <a:gradFill flip="none" rotWithShape="1">
                  <a:gsLst>
                    <a:gs pos="0">
                      <a:schemeClr val="accent6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教師輔導時間表：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912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140</Words>
  <Application>Microsoft Office PowerPoint</Application>
  <PresentationFormat>A3 紙張 (297x420 公釐)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Company>BWIS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生物科技系</cp:lastModifiedBy>
  <cp:revision>628</cp:revision>
  <cp:lastPrinted>2019-02-23T05:52:07Z</cp:lastPrinted>
  <dcterms:created xsi:type="dcterms:W3CDTF">2015-05-29T02:01:34Z</dcterms:created>
  <dcterms:modified xsi:type="dcterms:W3CDTF">2021-12-23T02:29:22Z</dcterms:modified>
</cp:coreProperties>
</file>